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1" r:id="rId4"/>
    <p:sldId id="258" r:id="rId5"/>
    <p:sldId id="275" r:id="rId6"/>
    <p:sldId id="281" r:id="rId7"/>
    <p:sldId id="283" r:id="rId8"/>
    <p:sldId id="285" r:id="rId9"/>
    <p:sldId id="286" r:id="rId10"/>
    <p:sldId id="290" r:id="rId11"/>
    <p:sldId id="279" r:id="rId12"/>
    <p:sldId id="276" r:id="rId13"/>
    <p:sldId id="277" r:id="rId14"/>
    <p:sldId id="287" r:id="rId15"/>
    <p:sldId id="278" r:id="rId16"/>
    <p:sldId id="288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>
        <p:scale>
          <a:sx n="75" d="100"/>
          <a:sy n="75" d="100"/>
        </p:scale>
        <p:origin x="2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1AAC-3F72-4FDF-B342-24485ACA50EC}" type="datetimeFigureOut">
              <a:rPr lang="fr-FR" smtClean="0"/>
              <a:t>12/04/2025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CFF-3085-497B-A8D9-79E4BA4E43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1576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1AAC-3F72-4FDF-B342-24485ACA50EC}" type="datetimeFigureOut">
              <a:rPr lang="fr-FR" smtClean="0"/>
              <a:t>12/04/2025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CFF-3085-497B-A8D9-79E4BA4E43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952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1AAC-3F72-4FDF-B342-24485ACA50EC}" type="datetimeFigureOut">
              <a:rPr lang="fr-FR" smtClean="0"/>
              <a:t>12/04/2025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CFF-3085-497B-A8D9-79E4BA4E43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5957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1AAC-3F72-4FDF-B342-24485ACA50EC}" type="datetimeFigureOut">
              <a:rPr lang="fr-FR" smtClean="0"/>
              <a:t>12/04/2025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CFF-3085-497B-A8D9-79E4BA4E43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09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1AAC-3F72-4FDF-B342-24485ACA50EC}" type="datetimeFigureOut">
              <a:rPr lang="fr-FR" smtClean="0"/>
              <a:t>12/04/2025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CFF-3085-497B-A8D9-79E4BA4E43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99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1AAC-3F72-4FDF-B342-24485ACA50EC}" type="datetimeFigureOut">
              <a:rPr lang="fr-FR" smtClean="0"/>
              <a:t>12/04/2025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CFF-3085-497B-A8D9-79E4BA4E43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678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1AAC-3F72-4FDF-B342-24485ACA50EC}" type="datetimeFigureOut">
              <a:rPr lang="fr-FR" smtClean="0"/>
              <a:t>12/04/2025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CFF-3085-497B-A8D9-79E4BA4E43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742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1AAC-3F72-4FDF-B342-24485ACA50EC}" type="datetimeFigureOut">
              <a:rPr lang="fr-FR" smtClean="0"/>
              <a:t>12/04/2025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CFF-3085-497B-A8D9-79E4BA4E43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7344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1AAC-3F72-4FDF-B342-24485ACA50EC}" type="datetimeFigureOut">
              <a:rPr lang="fr-FR" smtClean="0"/>
              <a:t>12/04/2025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CFF-3085-497B-A8D9-79E4BA4E43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45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1AAC-3F72-4FDF-B342-24485ACA50EC}" type="datetimeFigureOut">
              <a:rPr lang="fr-FR" smtClean="0"/>
              <a:t>12/04/2025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CFF-3085-497B-A8D9-79E4BA4E43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93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1AAC-3F72-4FDF-B342-24485ACA50EC}" type="datetimeFigureOut">
              <a:rPr lang="fr-FR" smtClean="0"/>
              <a:t>12/04/2025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2CFF-3085-497B-A8D9-79E4BA4E43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913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D1AAC-3F72-4FDF-B342-24485ACA50EC}" type="datetimeFigureOut">
              <a:rPr lang="fr-FR" smtClean="0"/>
              <a:t>12/04/2025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42CFF-3085-497B-A8D9-79E4BA4E43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34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ouljour@oc.gov.ma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112693" y="4817115"/>
            <a:ext cx="8168148" cy="910968"/>
          </a:xfrm>
        </p:spPr>
        <p:txBody>
          <a:bodyPr>
            <a:noAutofit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rPr>
              <a:t>Office des Changes 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rPr>
              <a:t>Morocco</a:t>
            </a:r>
            <a:endParaRPr lang="fr-FR" dirty="0">
              <a:solidFill>
                <a:schemeClr val="accent6">
                  <a:lumMod val="75000"/>
                </a:schemeClr>
              </a:solidFill>
              <a:latin typeface="Bahnschrift SemiBold" panose="020B0502040204020203" pitchFamily="34" charset="0"/>
              <a:ea typeface="+mj-ea"/>
              <a:cs typeface="+mj-cs"/>
            </a:endParaRPr>
          </a:p>
          <a:p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rPr>
              <a:t>Ouljour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rPr>
              <a:t>Houssaine</a:t>
            </a:r>
            <a:endParaRPr lang="fr-FR" dirty="0">
              <a:solidFill>
                <a:schemeClr val="accent6">
                  <a:lumMod val="75000"/>
                </a:schemeClr>
              </a:solidFill>
              <a:latin typeface="Bahnschrift SemiBold" panose="020B0502040204020203" pitchFamily="34" charset="0"/>
              <a:ea typeface="+mj-ea"/>
              <a:cs typeface="+mj-cs"/>
            </a:endParaRPr>
          </a:p>
          <a:p>
            <a:r>
              <a:rPr lang="fr-FR" sz="1800" dirty="0">
                <a:solidFill>
                  <a:schemeClr val="accent4"/>
                </a:solidFill>
                <a:latin typeface="Bahnschrift SemiBold" panose="020B0502040204020203" pitchFamily="34" charset="0"/>
                <a:ea typeface="+mj-ea"/>
                <a:cs typeface="+mj-cs"/>
                <a:hlinkClick r:id="rId2"/>
              </a:rPr>
              <a:t>ouljour@oc.gov.ma</a:t>
            </a:r>
            <a:endParaRPr lang="fr-FR" sz="1800" dirty="0">
              <a:solidFill>
                <a:schemeClr val="accent4"/>
              </a:solidFill>
              <a:latin typeface="Bahnschrift SemiBold" panose="020B0502040204020203" pitchFamily="34" charset="0"/>
              <a:ea typeface="+mj-ea"/>
              <a:cs typeface="+mj-cs"/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334638" y="1491869"/>
            <a:ext cx="11076039" cy="2838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rPr>
              <a:t>دراسات تباين البيانات كمؤشر للجودة</a:t>
            </a:r>
            <a:endParaRPr lang="fr-FR" sz="3600" dirty="0">
              <a:solidFill>
                <a:schemeClr val="accent6">
                  <a:lumMod val="75000"/>
                </a:schemeClr>
              </a:solidFill>
              <a:latin typeface="Bahnschrift SemiBold" panose="020B0502040204020203" pitchFamily="34" charset="0"/>
              <a:ea typeface="+mj-ea"/>
              <a:cs typeface="+mj-cs"/>
            </a:endParaRPr>
          </a:p>
          <a:p>
            <a:pPr rtl="1"/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rPr>
              <a:t> </a:t>
            </a:r>
            <a:r>
              <a:rPr lang="ar-MA" sz="3600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rPr>
              <a:t>منهج الدراسة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rPr>
              <a:t> </a:t>
            </a:r>
          </a:p>
          <a:p>
            <a:pPr rtl="1"/>
            <a:r>
              <a:rPr lang="ar-MA" sz="3600" dirty="0">
                <a:solidFill>
                  <a:schemeClr val="accent4"/>
                </a:solidFill>
                <a:latin typeface="Bahnschrift SemiBold" panose="020B0502040204020203" pitchFamily="34" charset="0"/>
              </a:rPr>
              <a:t>تجربة المغرب</a:t>
            </a:r>
            <a:endParaRPr lang="en-US" sz="3600" dirty="0">
              <a:solidFill>
                <a:schemeClr val="accent4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9" name="Image 8" descr="https://media.gettyimages.com/vectors/looking-in-mirror-icon-vector-id936281414?s=2048x204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4" t="72919" r="72216" b="4748"/>
          <a:stretch/>
        </p:blipFill>
        <p:spPr bwMode="auto">
          <a:xfrm>
            <a:off x="857638" y="2816840"/>
            <a:ext cx="3112033" cy="30275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9" descr="logo OC VF 2c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81" y="216695"/>
            <a:ext cx="1485115" cy="1117364"/>
          </a:xfrm>
          <a:prstGeom prst="rect">
            <a:avLst/>
          </a:prstGeom>
          <a:noFill/>
        </p:spPr>
      </p:pic>
      <p:pic>
        <p:nvPicPr>
          <p:cNvPr id="11" name="Imag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563" y="236765"/>
            <a:ext cx="1913988" cy="1077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 11" descr="Description : armoiries maroc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021" y="140938"/>
            <a:ext cx="1187098" cy="1173051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260181" y="5613516"/>
            <a:ext cx="25664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accent4"/>
                </a:solidFill>
                <a:latin typeface="Bahnschrift SemiBold" panose="020B0502040204020203" pitchFamily="34" charset="0"/>
              </a:rPr>
              <a:t>Mirror </a:t>
            </a:r>
            <a:r>
              <a:rPr lang="fr-FR" sz="2400" dirty="0" err="1">
                <a:solidFill>
                  <a:schemeClr val="accent4"/>
                </a:solidFill>
                <a:latin typeface="Bahnschrift SemiBold" panose="020B0502040204020203" pitchFamily="34" charset="0"/>
              </a:rPr>
              <a:t>exercise</a:t>
            </a:r>
            <a:endParaRPr lang="en-US" sz="2400" dirty="0">
              <a:solidFill>
                <a:schemeClr val="accent4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960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8788" y="190196"/>
            <a:ext cx="10515600" cy="962409"/>
          </a:xfrm>
        </p:spPr>
        <p:txBody>
          <a:bodyPr>
            <a:normAutofit/>
          </a:bodyPr>
          <a:lstStyle/>
          <a:p>
            <a:pPr lvl="2" algn="r" rtl="1">
              <a:lnSpc>
                <a:spcPct val="90000"/>
              </a:lnSpc>
              <a:spcBef>
                <a:spcPct val="0"/>
              </a:spcBef>
            </a:pPr>
            <a:r>
              <a:rPr lang="ar-MA" sz="2800" kern="1200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rPr>
              <a:t>مثال : الواردات السويسرية / الصادرات المغربية</a:t>
            </a:r>
            <a:r>
              <a:rPr lang="fr-CH" sz="2000" kern="1200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rPr>
              <a:t>(</a:t>
            </a:r>
            <a:r>
              <a:rPr lang="fr-CH" sz="2000" kern="1200" dirty="0">
                <a:solidFill>
                  <a:srgbClr val="C00000"/>
                </a:solidFill>
                <a:latin typeface="Bahnschrift SemiBold" panose="020B0502040204020203" pitchFamily="34" charset="0"/>
                <a:ea typeface="+mj-ea"/>
                <a:cs typeface="+mj-cs"/>
              </a:rPr>
              <a:t>mars 2008 AVRIL 2009</a:t>
            </a:r>
            <a:r>
              <a:rPr lang="fr-CH" sz="2000" kern="1200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rPr>
              <a:t>)</a:t>
            </a:r>
            <a:r>
              <a:rPr lang="ar-MA" sz="2000" kern="1200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rPr>
              <a:t> </a:t>
            </a:r>
            <a:br>
              <a:rPr lang="fr-FR" sz="1400" b="1" dirty="0"/>
            </a:br>
            <a:endParaRPr lang="fr-FR" sz="1400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284597" y="1652067"/>
          <a:ext cx="11568583" cy="3882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Document" r:id="rId3" imgW="6480483" imgH="2174838" progId="Word.Document.12">
                  <p:embed/>
                </p:oleObj>
              </mc:Choice>
              <mc:Fallback>
                <p:oleObj name="Document" r:id="rId3" imgW="6480483" imgH="2174838" progId="Word.Document.12">
                  <p:embed/>
                  <p:pic>
                    <p:nvPicPr>
                      <p:cNvPr id="4" name="Obje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597" y="1652067"/>
                        <a:ext cx="11568583" cy="3882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5442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9043" y="1272374"/>
            <a:ext cx="10515600" cy="15553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MA" sz="4400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rPr>
              <a:t>تجربة المغرب</a:t>
            </a:r>
            <a:endParaRPr lang="fr-FR" sz="4400" dirty="0">
              <a:solidFill>
                <a:schemeClr val="accent6">
                  <a:lumMod val="75000"/>
                </a:schemeClr>
              </a:solidFill>
              <a:latin typeface="Bahnschrift SemiBold" panose="020B0502040204020203" pitchFamily="34" charset="0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ar-MA" sz="4400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rPr>
              <a:t> في دراسات عدم تطابق البيانات</a:t>
            </a:r>
            <a:endParaRPr lang="fr-FR" sz="4400" dirty="0">
              <a:solidFill>
                <a:schemeClr val="accent6">
                  <a:lumMod val="75000"/>
                </a:schemeClr>
              </a:solidFill>
              <a:latin typeface="Bahnschrift SemiBol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127" y="3146200"/>
            <a:ext cx="2002809" cy="20028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2191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MA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</a:rPr>
              <a:t>تجربة المغرب مع الاتحاد الأوروبي</a:t>
            </a:r>
            <a:endParaRPr lang="fr-FR" dirty="0">
              <a:solidFill>
                <a:schemeClr val="accent6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14932" y="1782696"/>
            <a:ext cx="11177068" cy="4601736"/>
          </a:xfrm>
        </p:spPr>
        <p:txBody>
          <a:bodyPr>
            <a:noAutofit/>
          </a:bodyPr>
          <a:lstStyle/>
          <a:p>
            <a:pPr algn="r" rtl="1"/>
            <a:r>
              <a:rPr lang="ar-MA" sz="2400" dirty="0">
                <a:latin typeface="Book Antiqua" panose="02040602050305030304" pitchFamily="18" charset="0"/>
                <a:ea typeface="+mj-ea"/>
                <a:cs typeface="+mj-cs"/>
              </a:rPr>
              <a:t>أُجريت </a:t>
            </a:r>
            <a:r>
              <a:rPr lang="ar-MA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rPr>
              <a:t>أول تجربة </a:t>
            </a:r>
            <a:r>
              <a:rPr lang="ar-MA" sz="2400" dirty="0">
                <a:latin typeface="Book Antiqua" panose="02040602050305030304" pitchFamily="18" charset="0"/>
                <a:ea typeface="+mj-ea"/>
                <a:cs typeface="+mj-cs"/>
              </a:rPr>
              <a:t>في دراسة عدم تطابق البيانات في إطار برنامج </a:t>
            </a:r>
            <a:r>
              <a:rPr lang="en-US" sz="2400" dirty="0" err="1">
                <a:latin typeface="Book Antiqua" panose="02040602050305030304" pitchFamily="18" charset="0"/>
                <a:ea typeface="+mj-ea"/>
                <a:cs typeface="+mj-cs"/>
              </a:rPr>
              <a:t>MedSTAT</a:t>
            </a:r>
            <a:r>
              <a:rPr lang="en-US" sz="2400" dirty="0">
                <a:latin typeface="Book Antiqua" panose="02040602050305030304" pitchFamily="18" charset="0"/>
                <a:ea typeface="+mj-ea"/>
                <a:cs typeface="+mj-cs"/>
              </a:rPr>
              <a:t>-I، </a:t>
            </a:r>
            <a:r>
              <a:rPr lang="ar-MA" sz="2400" dirty="0">
                <a:latin typeface="Book Antiqua" panose="02040602050305030304" pitchFamily="18" charset="0"/>
                <a:ea typeface="+mj-ea"/>
                <a:cs typeface="+mj-cs"/>
              </a:rPr>
              <a:t>وقد أتاحت هذه الدراسة تحديد أصل الاختلافات، لا سيما على مستوى منتجات النسيج.</a:t>
            </a:r>
            <a:endParaRPr lang="fr-FR" sz="2400" dirty="0">
              <a:latin typeface="Book Antiqua" panose="02040602050305030304" pitchFamily="18" charset="0"/>
              <a:ea typeface="+mj-ea"/>
              <a:cs typeface="+mj-cs"/>
            </a:endParaRPr>
          </a:p>
          <a:p>
            <a:pPr algn="r" rtl="1"/>
            <a:endParaRPr lang="fr-FR" sz="2400" dirty="0">
              <a:latin typeface="Book Antiqua" panose="02040602050305030304" pitchFamily="18" charset="0"/>
              <a:ea typeface="+mj-ea"/>
              <a:cs typeface="+mj-cs"/>
            </a:endParaRPr>
          </a:p>
          <a:p>
            <a:pPr algn="r" rtl="1"/>
            <a:r>
              <a:rPr lang="ar-MA" sz="2400" dirty="0">
                <a:latin typeface="Book Antiqua" panose="02040602050305030304" pitchFamily="18" charset="0"/>
                <a:ea typeface="+mj-ea"/>
                <a:cs typeface="+mj-cs"/>
              </a:rPr>
              <a:t>التدابير المتخذة في ضوء هذا التمرين الأول:</a:t>
            </a:r>
            <a:endParaRPr lang="fr-FR" sz="2400" dirty="0">
              <a:latin typeface="Book Antiqua" panose="02040602050305030304" pitchFamily="18" charset="0"/>
              <a:ea typeface="+mj-ea"/>
              <a:cs typeface="+mj-cs"/>
            </a:endParaRPr>
          </a:p>
          <a:p>
            <a:r>
              <a:rPr lang="ar-MA" sz="2400" dirty="0">
                <a:latin typeface="Book Antiqua" panose="02040602050305030304" pitchFamily="18" charset="0"/>
                <a:ea typeface="+mj-ea"/>
                <a:cs typeface="+mj-cs"/>
              </a:rPr>
              <a:t>بذل مكتب الصرف الجهود اللازمة </a:t>
            </a:r>
            <a:r>
              <a:rPr lang="ar-MA" sz="2400" dirty="0" err="1">
                <a:latin typeface="Book Antiqua" panose="02040602050305030304" pitchFamily="18" charset="0"/>
                <a:ea typeface="+mj-ea"/>
                <a:cs typeface="+mj-cs"/>
              </a:rPr>
              <a:t>لادراج</a:t>
            </a:r>
            <a:r>
              <a:rPr lang="ar-MA" sz="2400" dirty="0">
                <a:latin typeface="Book Antiqua" panose="02040602050305030304" pitchFamily="18" charset="0"/>
                <a:ea typeface="+mj-ea"/>
                <a:cs typeface="+mj-cs"/>
              </a:rPr>
              <a:t> التدفقات التجارية للمنطقة الحرة مع بقية دول العالم منذ عام 2005</a:t>
            </a:r>
            <a:endParaRPr lang="fr-FR" dirty="0">
              <a:solidFill>
                <a:schemeClr val="accent6">
                  <a:lumMod val="75000"/>
                </a:schemeClr>
              </a:solidFill>
              <a:latin typeface="Bahnschrift SemiBold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52952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MA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</a:rPr>
              <a:t>المغرب وسويسرا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</a:rPr>
              <a:t>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MA" sz="2400" dirty="0">
                <a:latin typeface="Book Antiqua" panose="02040602050305030304" pitchFamily="18" charset="0"/>
                <a:ea typeface="+mj-ea"/>
                <a:cs typeface="+mj-cs"/>
              </a:rPr>
              <a:t>أُجريت الدراسة في الفترة ما بين مارس 2008 وأبريل 2009؛ </a:t>
            </a:r>
          </a:p>
          <a:p>
            <a:pPr algn="r" rtl="1"/>
            <a:r>
              <a:rPr lang="ar-MA" sz="2400" dirty="0">
                <a:latin typeface="Book Antiqua" panose="02040602050305030304" pitchFamily="18" charset="0"/>
                <a:ea typeface="+mj-ea"/>
                <a:cs typeface="+mj-cs"/>
              </a:rPr>
              <a:t>وتناولت المبادلات بين المغرب وسويسرا خلال الفترة 2002-2006.</a:t>
            </a:r>
          </a:p>
          <a:p>
            <a:endParaRPr lang="ar-MA" sz="2400" dirty="0">
              <a:latin typeface="Book Antiqua" panose="02040602050305030304" pitchFamily="18" charset="0"/>
              <a:ea typeface="+mj-ea"/>
              <a:cs typeface="+mj-cs"/>
            </a:endParaRPr>
          </a:p>
          <a:p>
            <a:pPr algn="r" rtl="1"/>
            <a:r>
              <a:rPr lang="ar-MA" sz="2400" dirty="0">
                <a:latin typeface="Book Antiqua" panose="02040602050305030304" pitchFamily="18" charset="0"/>
                <a:ea typeface="+mj-ea"/>
                <a:cs typeface="+mj-cs"/>
              </a:rPr>
              <a:t>وقد أتاح تمرين المرآة تفسير ما يزيد عن </a:t>
            </a:r>
            <a:r>
              <a:rPr lang="ar-MA" b="1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rPr>
              <a:t>80%</a:t>
            </a:r>
            <a:r>
              <a:rPr lang="ar-MA" sz="2400" b="1" dirty="0"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ar-MA" sz="2400" dirty="0">
                <a:latin typeface="Book Antiqua" panose="02040602050305030304" pitchFamily="18" charset="0"/>
                <a:ea typeface="+mj-ea"/>
                <a:cs typeface="+mj-cs"/>
              </a:rPr>
              <a:t>من الفرق بين إحصائيات البلدين في المتوسط.</a:t>
            </a:r>
          </a:p>
          <a:p>
            <a:pPr algn="r" rtl="1"/>
            <a:r>
              <a:rPr lang="ar-MA" sz="2400" dirty="0">
                <a:latin typeface="Book Antiqua" panose="02040602050305030304" pitchFamily="18" charset="0"/>
                <a:ea typeface="+mj-ea"/>
                <a:cs typeface="+mj-cs"/>
              </a:rPr>
              <a:t>وتفسر </a:t>
            </a:r>
            <a:r>
              <a:rPr lang="ar-MA" sz="3200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rPr>
              <a:t>المفاهيم والمناهج </a:t>
            </a:r>
            <a:r>
              <a:rPr lang="ar-MA" sz="2400" dirty="0">
                <a:latin typeface="Book Antiqua" panose="02040602050305030304" pitchFamily="18" charset="0"/>
                <a:ea typeface="+mj-ea"/>
                <a:cs typeface="+mj-cs"/>
              </a:rPr>
              <a:t>جزءا كبيرا من الاختلافات، أي ما بين </a:t>
            </a:r>
            <a:r>
              <a:rPr lang="ar-MA" sz="2400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rPr>
              <a:t>36% و52%</a:t>
            </a:r>
            <a:r>
              <a:rPr lang="ar-MA" sz="1800" dirty="0"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ar-MA" sz="2400" dirty="0">
                <a:latin typeface="Book Antiqua" panose="02040602050305030304" pitchFamily="18" charset="0"/>
                <a:ea typeface="+mj-ea"/>
                <a:cs typeface="+mj-cs"/>
              </a:rPr>
              <a:t>من الاختلافات التي لوحظت.</a:t>
            </a:r>
            <a:endParaRPr lang="fr-FR" sz="2400" dirty="0">
              <a:latin typeface="Book Antiqua" panose="0204060205030503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8769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074233"/>
              </p:ext>
            </p:extLst>
          </p:nvPr>
        </p:nvGraphicFramePr>
        <p:xfrm>
          <a:off x="453093" y="1698171"/>
          <a:ext cx="11180823" cy="4087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Document" r:id="rId3" imgW="6480483" imgH="2047394" progId="Word.Document.12">
                  <p:embed/>
                </p:oleObj>
              </mc:Choice>
              <mc:Fallback>
                <p:oleObj name="Document" r:id="rId3" imgW="6480483" imgH="2047394" progId="Word.Document.12">
                  <p:embed/>
                  <p:pic>
                    <p:nvPicPr>
                      <p:cNvPr id="5" name="Obje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3093" y="1698171"/>
                        <a:ext cx="11180823" cy="4087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911941" y="261887"/>
            <a:ext cx="10515600" cy="1325563"/>
          </a:xfrm>
        </p:spPr>
        <p:txBody>
          <a:bodyPr>
            <a:normAutofit/>
          </a:bodyPr>
          <a:lstStyle/>
          <a:p>
            <a:pPr algn="r" rtl="1"/>
            <a:r>
              <a:rPr lang="ar-MA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</a:rPr>
              <a:t>النتائج: توضيح التباينات</a:t>
            </a:r>
            <a:endParaRPr lang="fr-FR" dirty="0">
              <a:solidFill>
                <a:schemeClr val="accent6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271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MA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</a:rPr>
              <a:t>تجربة المغرب مع الولايات المتحدة الأمريكية</a:t>
            </a:r>
            <a:endParaRPr lang="fr-FR" dirty="0">
              <a:solidFill>
                <a:schemeClr val="accent6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1054" y="1618156"/>
            <a:ext cx="10515600" cy="4351338"/>
          </a:xfrm>
        </p:spPr>
        <p:txBody>
          <a:bodyPr>
            <a:normAutofit/>
          </a:bodyPr>
          <a:lstStyle/>
          <a:p>
            <a:pPr algn="r" rtl="1"/>
            <a:r>
              <a:rPr lang="ar-MA" sz="2400" dirty="0">
                <a:latin typeface="Book Antiqua" panose="02040602050305030304" pitchFamily="18" charset="0"/>
                <a:ea typeface="+mj-ea"/>
                <a:cs typeface="+mj-cs"/>
              </a:rPr>
              <a:t>دراسة أجريت بشكل مشترك من قبل مكتب الصرف ومكتب الإحصاء الأمريكي في الفترة ما بين يونيو 2008 وأكتوبر 2009؛</a:t>
            </a:r>
            <a:endParaRPr lang="fr-FR" sz="2400" dirty="0">
              <a:latin typeface="Book Antiqua" panose="02040602050305030304" pitchFamily="18" charset="0"/>
              <a:ea typeface="+mj-ea"/>
              <a:cs typeface="+mj-cs"/>
            </a:endParaRPr>
          </a:p>
          <a:p>
            <a:pPr algn="r" rtl="1"/>
            <a:r>
              <a:rPr lang="ar-MA" sz="2400" dirty="0">
                <a:latin typeface="Book Antiqua" panose="02040602050305030304" pitchFamily="18" charset="0"/>
                <a:ea typeface="+mj-ea"/>
                <a:cs typeface="+mj-cs"/>
              </a:rPr>
              <a:t>مقارنة الإحصاءات من البلدين للأعوام 2002 إلى 2006؛</a:t>
            </a:r>
            <a:endParaRPr lang="fr-FR" sz="2400" dirty="0">
              <a:latin typeface="Book Antiqua" panose="02040602050305030304" pitchFamily="18" charset="0"/>
              <a:ea typeface="+mj-ea"/>
              <a:cs typeface="+mj-cs"/>
            </a:endParaRPr>
          </a:p>
          <a:p>
            <a:pPr algn="r" rtl="1"/>
            <a:r>
              <a:rPr lang="ar-MA" sz="2400" dirty="0">
                <a:latin typeface="Book Antiqua" panose="02040602050305030304" pitchFamily="18" charset="0"/>
                <a:ea typeface="+mj-ea"/>
                <a:cs typeface="+mj-cs"/>
              </a:rPr>
              <a:t>الوجهة النهائية للمنتجات المصدرة تفسر جزءا كبيرا من التناقضات الملحوظة:</a:t>
            </a:r>
            <a:endParaRPr lang="fr-FR" sz="2400" dirty="0">
              <a:latin typeface="Book Antiqua" panose="02040602050305030304" pitchFamily="18" charset="0"/>
              <a:ea typeface="+mj-ea"/>
              <a:cs typeface="+mj-cs"/>
            </a:endParaRPr>
          </a:p>
          <a:p>
            <a:pPr algn="ctr" rtl="1"/>
            <a:r>
              <a:rPr lang="ar-MA" sz="20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جزء من صادرات المغرب إلى الاتحاد الأوروبي يتم إعادة تصديرها إلى الولايات المتحدة الأمريكية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.</a:t>
            </a:r>
            <a:endParaRPr lang="fr-FR" sz="2000" b="1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2"/>
          <a:srcRect l="30509" t="47622" r="29204" b="24005"/>
          <a:stretch/>
        </p:blipFill>
        <p:spPr bwMode="auto">
          <a:xfrm>
            <a:off x="3456250" y="3644863"/>
            <a:ext cx="5670816" cy="24934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572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60022"/>
          </a:xfrm>
        </p:spPr>
        <p:txBody>
          <a:bodyPr/>
          <a:lstStyle/>
          <a:p>
            <a:endParaRPr lang="fr-FR" dirty="0"/>
          </a:p>
          <a:p>
            <a:pPr marL="0" indent="0" algn="ctr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rPr>
              <a:t>thank you for your attention</a:t>
            </a:r>
          </a:p>
          <a:p>
            <a:pPr marL="0" indent="0" algn="ctr">
              <a:buNone/>
            </a:pPr>
            <a:r>
              <a:rPr lang="ar-DZ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rPr>
              <a:t>شكرا لانتباهكم</a:t>
            </a:r>
            <a:endParaRPr lang="fr-FR" dirty="0">
              <a:solidFill>
                <a:schemeClr val="accent6">
                  <a:lumMod val="75000"/>
                </a:schemeClr>
              </a:solidFill>
              <a:latin typeface="Bahnschrift SemiBold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79119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</a:rPr>
              <a:t>General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</a:rPr>
              <a:t>considerations</a:t>
            </a:r>
            <a:endParaRPr lang="fr-FR" sz="4000" dirty="0">
              <a:solidFill>
                <a:schemeClr val="accent6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2605" y="1825625"/>
            <a:ext cx="10201195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Book Antiqua" panose="02040602050305030304" pitchFamily="18" charset="0"/>
                <a:ea typeface="+mj-ea"/>
                <a:cs typeface="+mj-cs"/>
              </a:rPr>
              <a:t>importance of statistics of international trade in goods and services through their wider and strategic use at national and international level:</a:t>
            </a:r>
          </a:p>
          <a:p>
            <a:pPr lvl="1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rPr>
              <a:t>trade negotiations,</a:t>
            </a:r>
          </a:p>
          <a:p>
            <a:pPr lvl="1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rPr>
              <a:t>monitoring of trade agreements,</a:t>
            </a:r>
          </a:p>
          <a:p>
            <a:pPr lvl="1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rPr>
              <a:t>marketing studies,</a:t>
            </a:r>
          </a:p>
          <a:p>
            <a:pPr lvl="1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rPr>
              <a:t>measure of competitiveness,</a:t>
            </a:r>
          </a:p>
          <a:p>
            <a:endParaRPr lang="en-US" sz="2400" dirty="0">
              <a:latin typeface="Book Antiqua" panose="02040602050305030304" pitchFamily="18" charset="0"/>
              <a:ea typeface="+mj-ea"/>
              <a:cs typeface="+mj-cs"/>
            </a:endParaRPr>
          </a:p>
          <a:p>
            <a:r>
              <a:rPr lang="en-US" sz="2400" dirty="0">
                <a:latin typeface="Book Antiqua" panose="02040602050305030304" pitchFamily="18" charset="0"/>
                <a:ea typeface="+mj-ea"/>
                <a:cs typeface="+mj-cs"/>
              </a:rPr>
              <a:t>it is important that the statistics produced by the different countries are consistent and comparable,</a:t>
            </a:r>
          </a:p>
          <a:p>
            <a:r>
              <a:rPr lang="en-US" sz="2400" dirty="0">
                <a:latin typeface="Book Antiqua" panose="02040602050305030304" pitchFamily="18" charset="0"/>
                <a:ea typeface="+mj-ea"/>
                <a:cs typeface="+mj-cs"/>
              </a:rPr>
              <a:t>compliant with international norms and standards: WTO, United Nations IMF, etc.</a:t>
            </a:r>
            <a:endParaRPr lang="fr-FR" sz="2400" dirty="0">
              <a:latin typeface="Book Antiqua" panose="0204060205030503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12020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7466" y="307138"/>
            <a:ext cx="10515600" cy="732839"/>
          </a:xfrm>
        </p:spPr>
        <p:txBody>
          <a:bodyPr>
            <a:normAutofit fontScale="90000"/>
          </a:bodyPr>
          <a:lstStyle/>
          <a:p>
            <a:pPr algn="ctr" rtl="1"/>
            <a:r>
              <a:rPr lang="ar-MA" sz="4400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</a:rPr>
              <a:t>اعتبارات عامة</a:t>
            </a:r>
            <a:br>
              <a:rPr lang="fr-FR" sz="4400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</a:rPr>
            </a:br>
            <a:r>
              <a:rPr lang="ar-MA" sz="4400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</a:rPr>
              <a:t> أنظمة تقييم الجودة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9880" y="1437968"/>
            <a:ext cx="11152239" cy="5265174"/>
          </a:xfrm>
        </p:spPr>
        <p:txBody>
          <a:bodyPr>
            <a:normAutofit/>
          </a:bodyPr>
          <a:lstStyle/>
          <a:p>
            <a:pPr algn="just" rtl="1"/>
            <a:r>
              <a:rPr lang="ar-MA" sz="2400" dirty="0">
                <a:latin typeface="Book Antiqua" panose="02040602050305030304" pitchFamily="18" charset="0"/>
                <a:ea typeface="+mj-ea"/>
                <a:cs typeface="+mj-cs"/>
              </a:rPr>
              <a:t>على الرغم من أن المعايير الدولية لتجميع إحصاءات التجارة محددة جيدًا ومنسقة جيدًا، إلا أن البيانات على المستوى العالمي قد تكون غير قابلة للمقارنة في بعض الأحيان.</a:t>
            </a:r>
            <a:endParaRPr lang="fr-FR" sz="2400" dirty="0">
              <a:latin typeface="Book Antiqua" panose="02040602050305030304" pitchFamily="18" charset="0"/>
              <a:ea typeface="+mj-ea"/>
              <a:cs typeface="+mj-cs"/>
            </a:endParaRPr>
          </a:p>
          <a:p>
            <a:pPr algn="just" rtl="1"/>
            <a:r>
              <a:rPr lang="ar-MA" sz="2400" dirty="0">
                <a:latin typeface="Book Antiqua" panose="02040602050305030304" pitchFamily="18" charset="0"/>
                <a:ea typeface="+mj-ea"/>
                <a:cs typeface="+mj-cs"/>
              </a:rPr>
              <a:t>ولذلك، تتقارب أنظمة تقييم جودة البيانات لتحقيق الأهداف الرئيسية التالية:</a:t>
            </a:r>
            <a:endParaRPr lang="fr-FR" sz="2400" dirty="0">
              <a:latin typeface="Book Antiqua" panose="02040602050305030304" pitchFamily="18" charset="0"/>
              <a:ea typeface="+mj-ea"/>
              <a:cs typeface="+mj-cs"/>
            </a:endParaRPr>
          </a:p>
          <a:p>
            <a:pPr algn="just" rtl="1"/>
            <a:r>
              <a:rPr lang="ar-MA" sz="2400" dirty="0">
                <a:latin typeface="Book Antiqua" panose="02040602050305030304" pitchFamily="18" charset="0"/>
                <a:ea typeface="+mj-ea"/>
                <a:cs typeface="+mj-cs"/>
              </a:rPr>
              <a:t>زيادة الصلة؛</a:t>
            </a:r>
            <a:endParaRPr lang="fr-FR" sz="2400" dirty="0">
              <a:latin typeface="Book Antiqua" panose="02040602050305030304" pitchFamily="18" charset="0"/>
              <a:ea typeface="+mj-ea"/>
              <a:cs typeface="+mj-cs"/>
            </a:endParaRPr>
          </a:p>
          <a:p>
            <a:pPr algn="just" rtl="1"/>
            <a:r>
              <a:rPr lang="ar-MA" sz="2400" dirty="0">
                <a:latin typeface="Book Antiqua" panose="02040602050305030304" pitchFamily="18" charset="0"/>
                <a:ea typeface="+mj-ea"/>
                <a:cs typeface="+mj-cs"/>
              </a:rPr>
              <a:t>الدقة؛</a:t>
            </a:r>
            <a:endParaRPr lang="fr-FR" sz="2400" dirty="0">
              <a:latin typeface="Book Antiqua" panose="02040602050305030304" pitchFamily="18" charset="0"/>
              <a:ea typeface="+mj-ea"/>
              <a:cs typeface="+mj-cs"/>
            </a:endParaRPr>
          </a:p>
          <a:p>
            <a:pPr algn="just" rtl="1"/>
            <a:r>
              <a:rPr lang="ar-MA" sz="2400" dirty="0">
                <a:latin typeface="Book Antiqua" panose="02040602050305030304" pitchFamily="18" charset="0"/>
                <a:ea typeface="+mj-ea"/>
                <a:cs typeface="+mj-cs"/>
              </a:rPr>
              <a:t>دقة المواعيد،</a:t>
            </a:r>
            <a:endParaRPr lang="fr-FR" sz="2400" dirty="0">
              <a:latin typeface="Book Antiqua" panose="02040602050305030304" pitchFamily="18" charset="0"/>
              <a:ea typeface="+mj-ea"/>
              <a:cs typeface="+mj-cs"/>
            </a:endParaRPr>
          </a:p>
          <a:p>
            <a:pPr algn="just" rtl="1"/>
            <a:r>
              <a:rPr lang="ar-MA" sz="2400" dirty="0">
                <a:latin typeface="Book Antiqua" panose="02040602050305030304" pitchFamily="18" charset="0"/>
                <a:ea typeface="+mj-ea"/>
                <a:cs typeface="+mj-cs"/>
              </a:rPr>
              <a:t>وبالأخص، قابلية مقارنة إحصاءات التجارة الخارجية (السلع والخدمات)؛</a:t>
            </a:r>
            <a:endParaRPr lang="fr-FR" sz="2400" dirty="0">
              <a:latin typeface="Book Antiqua" panose="02040602050305030304" pitchFamily="18" charset="0"/>
              <a:ea typeface="+mj-ea"/>
              <a:cs typeface="+mj-cs"/>
            </a:endParaRPr>
          </a:p>
          <a:p>
            <a:pPr algn="just" rtl="1"/>
            <a:endParaRPr lang="fr-FR" sz="2400" dirty="0">
              <a:latin typeface="Book Antiqua" panose="02040602050305030304" pitchFamily="18" charset="0"/>
              <a:ea typeface="+mj-ea"/>
              <a:cs typeface="+mj-cs"/>
            </a:endParaRPr>
          </a:p>
          <a:p>
            <a:pPr algn="just" rtl="1"/>
            <a:r>
              <a:rPr lang="ar-MA" sz="2400" dirty="0">
                <a:latin typeface="Book Antiqua" panose="02040602050305030304" pitchFamily="18" charset="0"/>
                <a:ea typeface="+mj-ea"/>
                <a:cs typeface="+mj-cs"/>
              </a:rPr>
              <a:t>من خصائص إحصاءات التجارة الدولية في السلع أو الخدمات قياس كل معاملة مرتين (على الأقل).</a:t>
            </a:r>
            <a:endParaRPr lang="fr-FR" dirty="0">
              <a:latin typeface="Book Antiqua" panose="0204060205030503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09093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9" y="112405"/>
            <a:ext cx="10515600" cy="732839"/>
          </a:xfrm>
        </p:spPr>
        <p:txBody>
          <a:bodyPr/>
          <a:lstStyle/>
          <a:p>
            <a:r>
              <a:rPr lang="fr-FR" dirty="0" err="1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</a:rPr>
              <a:t>Quality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</a:rPr>
              <a:t>assessment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</a:rPr>
              <a:t>systems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9880" y="1480421"/>
            <a:ext cx="11152239" cy="5265174"/>
          </a:xfrm>
        </p:spPr>
        <p:txBody>
          <a:bodyPr>
            <a:normAutofit/>
          </a:bodyPr>
          <a:lstStyle/>
          <a:p>
            <a:pPr algn="just" rtl="1"/>
            <a:r>
              <a:rPr lang="ar-MA" sz="2400" dirty="0">
                <a:latin typeface="Book Antiqua" panose="02040602050305030304" pitchFamily="18" charset="0"/>
                <a:ea typeface="+mj-ea"/>
                <a:cs typeface="+mj-cs"/>
              </a:rPr>
              <a:t>على الرغم من أن المعايير الدولية لتجميع إحصاءات التجارة محددة جيدًا ومنسقة جيدًا، إلا أن البيانات على المستوى العالمي قد تكون غير قابلة للمقارنة في بعض الأحيان.</a:t>
            </a:r>
            <a:endParaRPr lang="fr-FR" sz="2400" dirty="0">
              <a:latin typeface="Book Antiqua" panose="02040602050305030304" pitchFamily="18" charset="0"/>
              <a:ea typeface="+mj-ea"/>
              <a:cs typeface="+mj-cs"/>
            </a:endParaRPr>
          </a:p>
          <a:p>
            <a:pPr algn="just" rtl="1"/>
            <a:r>
              <a:rPr lang="ar-MA" sz="2400" dirty="0">
                <a:latin typeface="Book Antiqua" panose="02040602050305030304" pitchFamily="18" charset="0"/>
                <a:ea typeface="+mj-ea"/>
                <a:cs typeface="+mj-cs"/>
              </a:rPr>
              <a:t>ولذلك، تتقارب </a:t>
            </a:r>
            <a:r>
              <a:rPr lang="ar-MA" sz="2200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rPr>
              <a:t>أنظمة تقييم جودة البيانات </a:t>
            </a:r>
            <a:r>
              <a:rPr lang="ar-MA" sz="2400" dirty="0">
                <a:latin typeface="Book Antiqua" panose="02040602050305030304" pitchFamily="18" charset="0"/>
                <a:ea typeface="+mj-ea"/>
                <a:cs typeface="+mj-cs"/>
              </a:rPr>
              <a:t>لتحقيق الأهداف الرئيسية التالية:</a:t>
            </a:r>
            <a:endParaRPr lang="fr-FR" sz="2400" dirty="0">
              <a:latin typeface="Book Antiqua" panose="02040602050305030304" pitchFamily="18" charset="0"/>
              <a:ea typeface="+mj-ea"/>
              <a:cs typeface="+mj-cs"/>
            </a:endParaRPr>
          </a:p>
          <a:p>
            <a:pPr algn="just" rtl="1"/>
            <a:r>
              <a:rPr lang="ar-MA" sz="2900" dirty="0">
                <a:latin typeface="Bahnschrift SemiBold" panose="020B0502040204020203" pitchFamily="34" charset="0"/>
                <a:ea typeface="+mj-ea"/>
                <a:cs typeface="+mj-cs"/>
              </a:rPr>
              <a:t>زيادة</a:t>
            </a:r>
            <a:r>
              <a:rPr lang="ar-MA" sz="2900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rPr>
              <a:t> الصلة</a:t>
            </a:r>
            <a:r>
              <a:rPr lang="ar-MA" sz="2400" dirty="0">
                <a:latin typeface="Book Antiqua" panose="02040602050305030304" pitchFamily="18" charset="0"/>
                <a:ea typeface="+mj-ea"/>
                <a:cs typeface="+mj-cs"/>
              </a:rPr>
              <a:t>؛</a:t>
            </a:r>
            <a:r>
              <a:rPr lang="fr-FR" sz="2400" dirty="0">
                <a:latin typeface="Book Antiqua" panose="02040602050305030304" pitchFamily="18" charset="0"/>
                <a:ea typeface="+mj-ea"/>
                <a:cs typeface="+mj-cs"/>
              </a:rPr>
              <a:t>Relevance </a:t>
            </a:r>
          </a:p>
          <a:p>
            <a:pPr algn="just" rtl="1"/>
            <a:r>
              <a:rPr lang="ar-MA" sz="2900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rPr>
              <a:t>الدقة</a:t>
            </a:r>
            <a:r>
              <a:rPr lang="ar-MA" sz="2400" dirty="0">
                <a:latin typeface="Book Antiqua" panose="02040602050305030304" pitchFamily="18" charset="0"/>
                <a:ea typeface="+mj-ea"/>
                <a:cs typeface="+mj-cs"/>
              </a:rPr>
              <a:t>؛</a:t>
            </a:r>
            <a:endParaRPr lang="fr-FR" sz="2400" dirty="0">
              <a:latin typeface="Book Antiqua" panose="02040602050305030304" pitchFamily="18" charset="0"/>
              <a:ea typeface="+mj-ea"/>
              <a:cs typeface="+mj-cs"/>
            </a:endParaRPr>
          </a:p>
          <a:p>
            <a:pPr algn="just" rtl="1"/>
            <a:r>
              <a:rPr lang="ar-MA" sz="2900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rPr>
              <a:t>الدقة</a:t>
            </a:r>
            <a:r>
              <a:rPr lang="ar-MA" sz="2400" dirty="0">
                <a:latin typeface="Book Antiqua" panose="02040602050305030304" pitchFamily="18" charset="0"/>
                <a:ea typeface="+mj-ea"/>
                <a:cs typeface="+mj-cs"/>
              </a:rPr>
              <a:t>،</a:t>
            </a:r>
            <a:endParaRPr lang="fr-FR" sz="2400" dirty="0">
              <a:latin typeface="Book Antiqua" panose="02040602050305030304" pitchFamily="18" charset="0"/>
              <a:ea typeface="+mj-ea"/>
              <a:cs typeface="+mj-cs"/>
            </a:endParaRPr>
          </a:p>
          <a:p>
            <a:pPr algn="just" rtl="1"/>
            <a:r>
              <a:rPr lang="ar-MA" sz="2400" dirty="0">
                <a:latin typeface="Book Antiqua" panose="02040602050305030304" pitchFamily="18" charset="0"/>
                <a:ea typeface="+mj-ea"/>
                <a:cs typeface="+mj-cs"/>
              </a:rPr>
              <a:t>وبالأخص</a:t>
            </a:r>
            <a:r>
              <a:rPr lang="ar-MA" sz="2900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rPr>
              <a:t>، قابلية مقارنة </a:t>
            </a:r>
            <a:r>
              <a:rPr lang="ar-MA" sz="2400" dirty="0">
                <a:latin typeface="Book Antiqua" panose="02040602050305030304" pitchFamily="18" charset="0"/>
                <a:ea typeface="+mj-ea"/>
                <a:cs typeface="+mj-cs"/>
              </a:rPr>
              <a:t>إحصاءات التجارة الخارجية (السلع والخدمات)؛</a:t>
            </a:r>
            <a:endParaRPr lang="fr-FR" sz="2400" dirty="0">
              <a:latin typeface="Book Antiqua" panose="02040602050305030304" pitchFamily="18" charset="0"/>
              <a:ea typeface="+mj-ea"/>
              <a:cs typeface="+mj-cs"/>
            </a:endParaRPr>
          </a:p>
          <a:p>
            <a:pPr algn="just" rtl="1"/>
            <a:endParaRPr lang="fr-FR" sz="2400" dirty="0">
              <a:latin typeface="Book Antiqua" panose="02040602050305030304" pitchFamily="18" charset="0"/>
              <a:ea typeface="+mj-ea"/>
              <a:cs typeface="+mj-cs"/>
            </a:endParaRPr>
          </a:p>
          <a:p>
            <a:pPr algn="just" rtl="1"/>
            <a:r>
              <a:rPr lang="ar-MA" sz="2400" dirty="0">
                <a:latin typeface="Book Antiqua" panose="02040602050305030304" pitchFamily="18" charset="0"/>
                <a:ea typeface="+mj-ea"/>
                <a:cs typeface="+mj-cs"/>
              </a:rPr>
              <a:t>من خصائص إحصاءات التجارة الدولية في السلع أو الخدمات قياس كل معاملة مرتين (على الأقل).</a:t>
            </a:r>
          </a:p>
          <a:p>
            <a:pPr marL="0" indent="0" algn="just" rtl="1">
              <a:buNone/>
            </a:pPr>
            <a:endParaRPr lang="en-US" sz="2400" dirty="0">
              <a:latin typeface="Book Antiqua" panose="0204060205030503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25215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MA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</a:rPr>
              <a:t>أهداف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</a:rPr>
              <a:t> 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14395" y="2125302"/>
            <a:ext cx="10515600" cy="4351338"/>
          </a:xfrm>
        </p:spPr>
        <p:txBody>
          <a:bodyPr>
            <a:normAutofit/>
          </a:bodyPr>
          <a:lstStyle/>
          <a:p>
            <a:endParaRPr lang="en-US" sz="2400" dirty="0">
              <a:latin typeface="Book Antiqua" panose="02040602050305030304" pitchFamily="18" charset="0"/>
              <a:ea typeface="+mj-ea"/>
              <a:cs typeface="+mj-cs"/>
            </a:endParaRPr>
          </a:p>
          <a:p>
            <a:pPr algn="r" rtl="1"/>
            <a:r>
              <a:rPr lang="ar-MA" sz="2400" dirty="0"/>
              <a:t>لذلك، فإن أهداف دراسات عدم التماثل هي:</a:t>
            </a:r>
            <a:endParaRPr lang="fr-FR" sz="2400" dirty="0"/>
          </a:p>
          <a:p>
            <a:pPr algn="r" rtl="1"/>
            <a:r>
              <a:rPr lang="ar-MA" sz="2400" dirty="0"/>
              <a:t> تحديد </a:t>
            </a:r>
            <a:r>
              <a:rPr lang="ar-MA" sz="2900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rPr>
              <a:t>مصادر التباينات </a:t>
            </a:r>
            <a:endParaRPr lang="fr-FR" sz="2900" dirty="0">
              <a:solidFill>
                <a:schemeClr val="accent6">
                  <a:lumMod val="75000"/>
                </a:schemeClr>
              </a:solidFill>
              <a:latin typeface="Bahnschrift SemiBold" panose="020B0502040204020203" pitchFamily="34" charset="0"/>
              <a:ea typeface="+mj-ea"/>
              <a:cs typeface="+mj-cs"/>
            </a:endParaRPr>
          </a:p>
          <a:p>
            <a:pPr algn="r" rtl="1"/>
            <a:r>
              <a:rPr lang="ar-MA" sz="2400" dirty="0"/>
              <a:t>اقتراح الحلول التي يجب تطبيقها</a:t>
            </a:r>
            <a:r>
              <a:rPr lang="ar-MA" sz="2900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rPr>
              <a:t> لتقليل الاختلافات </a:t>
            </a:r>
            <a:r>
              <a:rPr lang="ar-MA" sz="2400" dirty="0"/>
              <a:t>الملحوظة</a:t>
            </a:r>
            <a:endParaRPr lang="fr-FR" sz="2400" dirty="0"/>
          </a:p>
          <a:p>
            <a:pPr lvl="3" algn="r" rtl="1"/>
            <a:endParaRPr lang="fr-FR" sz="1400" dirty="0"/>
          </a:p>
          <a:p>
            <a:pPr lvl="3" algn="r" rtl="1"/>
            <a:endParaRPr lang="fr-FR" sz="1400" dirty="0"/>
          </a:p>
          <a:p>
            <a:pPr lvl="3" algn="r" rtl="1"/>
            <a:r>
              <a:rPr lang="ar-MA" sz="2900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rPr>
              <a:t> مطابقة البيانات</a:t>
            </a:r>
            <a:r>
              <a:rPr lang="fr-FR" sz="2900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rPr>
              <a:t> : </a:t>
            </a:r>
            <a:r>
              <a:rPr lang="ar-MA" sz="2900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rPr>
              <a:t> </a:t>
            </a:r>
            <a:endParaRPr lang="fr-FR" sz="2900" dirty="0">
              <a:solidFill>
                <a:schemeClr val="accent6">
                  <a:lumMod val="75000"/>
                </a:schemeClr>
              </a:solidFill>
              <a:latin typeface="Bahnschrift SemiBold" panose="020B0502040204020203" pitchFamily="34" charset="0"/>
              <a:ea typeface="+mj-ea"/>
              <a:cs typeface="+mj-cs"/>
            </a:endParaRPr>
          </a:p>
          <a:p>
            <a:endParaRPr lang="en-US" sz="2400" dirty="0">
              <a:latin typeface="Book Antiqua" panose="02040602050305030304" pitchFamily="18" charset="0"/>
              <a:ea typeface="+mj-ea"/>
              <a:cs typeface="+mj-cs"/>
            </a:endParaRPr>
          </a:p>
          <a:p>
            <a:endParaRPr lang="en-US" sz="2400" dirty="0">
              <a:latin typeface="Book Antiqua" panose="02040602050305030304" pitchFamily="18" charset="0"/>
              <a:ea typeface="+mj-ea"/>
              <a:cs typeface="+mj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49D831D-2277-433F-A333-A30CF0611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367" y="4000500"/>
            <a:ext cx="19050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4470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438867"/>
            <a:ext cx="8920523" cy="1325563"/>
          </a:xfrm>
        </p:spPr>
        <p:txBody>
          <a:bodyPr/>
          <a:lstStyle/>
          <a:p>
            <a:pPr algn="ctr" rtl="1"/>
            <a:r>
              <a:rPr lang="ar-MA" sz="3600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</a:rPr>
              <a:t>منهجية تحليل التباينات او عدم التطابق</a:t>
            </a:r>
            <a:endParaRPr lang="fr-FR" sz="3600" dirty="0">
              <a:solidFill>
                <a:schemeClr val="accent6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960625"/>
            <a:ext cx="10919012" cy="4306234"/>
          </a:xfrm>
        </p:spPr>
        <p:txBody>
          <a:bodyPr/>
          <a:lstStyle/>
          <a:p>
            <a:pPr marL="0" indent="0" algn="r" rtl="1">
              <a:buNone/>
            </a:pPr>
            <a:r>
              <a:rPr lang="ar-MA" sz="2400" dirty="0">
                <a:latin typeface="Book Antiqua" panose="02040602050305030304" pitchFamily="18" charset="0"/>
                <a:ea typeface="+mj-ea"/>
                <a:cs typeface="+mj-cs"/>
              </a:rPr>
              <a:t>لذا يمكننا اقتراح التسلسل التالي لتمرين المرآة</a:t>
            </a:r>
            <a:endParaRPr lang="fr-FR" sz="3600" dirty="0">
              <a:solidFill>
                <a:schemeClr val="accent6">
                  <a:lumMod val="75000"/>
                </a:schemeClr>
              </a:solidFill>
              <a:latin typeface="Bahnschrift SemiBold" panose="020B0502040204020203" pitchFamily="34" charset="0"/>
              <a:ea typeface="+mj-ea"/>
              <a:cs typeface="+mj-cs"/>
            </a:endParaRPr>
          </a:p>
          <a:p>
            <a:pPr marL="0" indent="0" algn="r" rtl="1">
              <a:buNone/>
            </a:pPr>
            <a:r>
              <a:rPr lang="ar-MA" sz="3600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rPr>
              <a:t>الخطوة الأولى: مقارنة المفاهيم والتعريفات</a:t>
            </a:r>
            <a:r>
              <a:rPr lang="fr-FR" dirty="0"/>
              <a:t>	</a:t>
            </a:r>
          </a:p>
          <a:p>
            <a:pPr marL="0" indent="0" algn="just" rtl="1">
              <a:buNone/>
            </a:pPr>
            <a:r>
              <a:rPr lang="ar-MA" sz="2400" dirty="0">
                <a:latin typeface="Book Antiqua" panose="02040602050305030304" pitchFamily="18" charset="0"/>
                <a:ea typeface="+mj-ea"/>
                <a:cs typeface="+mj-cs"/>
              </a:rPr>
              <a:t>إعداد جدول مقارن للمفاهيم والأساليب المستخدمة من قبل كل دولة في تجميع وإنتاج بيانات التجارة الخارجية من أجل تحديد الجوانب المنهجية التي قد تؤدي إلى اختلافات في البيانات؛</a:t>
            </a:r>
            <a:endParaRPr lang="en-US" sz="2400" dirty="0">
              <a:latin typeface="Book Antiqua" panose="02040602050305030304" pitchFamily="18" charset="0"/>
              <a:ea typeface="+mj-ea"/>
              <a:cs typeface="+mj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990" y="340769"/>
            <a:ext cx="2633812" cy="15217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0481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69486" y="607039"/>
            <a:ext cx="12123174" cy="1206393"/>
          </a:xfrm>
        </p:spPr>
        <p:txBody>
          <a:bodyPr>
            <a:normAutofit fontScale="90000"/>
          </a:bodyPr>
          <a:lstStyle/>
          <a:p>
            <a:pPr algn="ctr" rtl="1"/>
            <a:r>
              <a:rPr lang="ar-MA" sz="4900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</a:rPr>
              <a:t>شبكة التحليل المنهجية ومصادر البيانات</a:t>
            </a:r>
            <a:br>
              <a:rPr lang="fr-FR" sz="4900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</a:rPr>
            </a:b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46924" y="1505501"/>
            <a:ext cx="48665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MA" sz="2400" dirty="0">
                <a:solidFill>
                  <a:schemeClr val="accent1"/>
                </a:solidFill>
                <a:latin typeface="Bahnschrift SemiBold" panose="020B0502040204020203" pitchFamily="34" charset="0"/>
                <a:ea typeface="+mj-ea"/>
                <a:cs typeface="+mj-cs"/>
              </a:rPr>
              <a:t>مقارنة المنطقة المغطاة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MA" sz="2400" dirty="0">
                <a:solidFill>
                  <a:schemeClr val="accent1"/>
                </a:solidFill>
                <a:latin typeface="Bahnschrift SemiBold" panose="020B0502040204020203" pitchFamily="34" charset="0"/>
                <a:ea typeface="+mj-ea"/>
                <a:cs typeface="+mj-cs"/>
              </a:rPr>
              <a:t>نظام التجارة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MA" sz="2400" dirty="0">
                <a:solidFill>
                  <a:schemeClr val="accent1"/>
                </a:solidFill>
                <a:latin typeface="Bahnschrift SemiBold" panose="020B0502040204020203" pitchFamily="34" charset="0"/>
                <a:ea typeface="+mj-ea"/>
                <a:cs typeface="+mj-cs"/>
              </a:rPr>
              <a:t>السلع المستبعدة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MA" sz="2400" dirty="0">
                <a:solidFill>
                  <a:schemeClr val="accent1"/>
                </a:solidFill>
                <a:latin typeface="Bahnschrift SemiBold" panose="020B0502040204020203" pitchFamily="34" charset="0"/>
                <a:ea typeface="+mj-ea"/>
                <a:cs typeface="+mj-cs"/>
              </a:rPr>
              <a:t>مصدر البيانات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MA" sz="2400" dirty="0">
                <a:solidFill>
                  <a:schemeClr val="accent1"/>
                </a:solidFill>
                <a:latin typeface="Bahnschrift SemiBold" panose="020B0502040204020203" pitchFamily="34" charset="0"/>
                <a:ea typeface="+mj-ea"/>
                <a:cs typeface="+mj-cs"/>
              </a:rPr>
              <a:t>البيانات المفقودة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MA" sz="2400" dirty="0">
                <a:solidFill>
                  <a:schemeClr val="accent1"/>
                </a:solidFill>
                <a:latin typeface="Bahnschrift SemiBold" panose="020B0502040204020203" pitchFamily="34" charset="0"/>
                <a:ea typeface="+mj-ea"/>
                <a:cs typeface="+mj-cs"/>
              </a:rPr>
              <a:t>الحدود الإحصائية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MA" sz="2400" dirty="0">
                <a:solidFill>
                  <a:schemeClr val="accent1"/>
                </a:solidFill>
                <a:latin typeface="Bahnschrift SemiBold" panose="020B0502040204020203" pitchFamily="34" charset="0"/>
                <a:ea typeface="+mj-ea"/>
                <a:cs typeface="+mj-cs"/>
              </a:rPr>
              <a:t>دولة الاستيراد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MA" sz="2400" dirty="0">
                <a:solidFill>
                  <a:schemeClr val="accent1"/>
                </a:solidFill>
                <a:latin typeface="Bahnschrift SemiBold" panose="020B0502040204020203" pitchFamily="34" charset="0"/>
                <a:ea typeface="+mj-ea"/>
                <a:cs typeface="+mj-cs"/>
              </a:rPr>
              <a:t>دولة التصدير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MA" sz="2400" dirty="0">
                <a:solidFill>
                  <a:schemeClr val="accent1"/>
                </a:solidFill>
                <a:latin typeface="Bahnschrift SemiBold" panose="020B0502040204020203" pitchFamily="34" charset="0"/>
                <a:ea typeface="+mj-ea"/>
                <a:cs typeface="+mj-cs"/>
              </a:rPr>
              <a:t>القيمة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MA" sz="2400" dirty="0">
                <a:solidFill>
                  <a:schemeClr val="accent1"/>
                </a:solidFill>
                <a:latin typeface="Bahnschrift SemiBold" panose="020B0502040204020203" pitchFamily="34" charset="0"/>
                <a:ea typeface="+mj-ea"/>
                <a:cs typeface="+mj-cs"/>
              </a:rPr>
              <a:t>المبلغ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MA" sz="2400" dirty="0">
                <a:solidFill>
                  <a:schemeClr val="accent1"/>
                </a:solidFill>
                <a:latin typeface="Bahnschrift SemiBold" panose="020B0502040204020203" pitchFamily="34" charset="0"/>
                <a:ea typeface="+mj-ea"/>
                <a:cs typeface="+mj-cs"/>
              </a:rPr>
              <a:t>الفترة المرجعية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MA" sz="2400" dirty="0">
                <a:solidFill>
                  <a:schemeClr val="accent1"/>
                </a:solidFill>
                <a:latin typeface="Bahnschrift SemiBold" panose="020B0502040204020203" pitchFamily="34" charset="0"/>
                <a:ea typeface="+mj-ea"/>
                <a:cs typeface="+mj-cs"/>
              </a:rPr>
              <a:t>بيانات سرية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MA" sz="2400" dirty="0">
                <a:solidFill>
                  <a:schemeClr val="accent1"/>
                </a:solidFill>
                <a:latin typeface="Bahnschrift SemiBold" panose="020B0502040204020203" pitchFamily="34" charset="0"/>
                <a:ea typeface="+mj-ea"/>
                <a:cs typeface="+mj-cs"/>
              </a:rPr>
              <a:t>مراجعة البيانات</a:t>
            </a:r>
            <a:endParaRPr lang="fr-FR" sz="2400" dirty="0">
              <a:solidFill>
                <a:schemeClr val="accent1"/>
              </a:solidFill>
              <a:latin typeface="Bahnschrift SemiBold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06931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67220" y="2017726"/>
            <a:ext cx="10027665" cy="4429178"/>
          </a:xfrm>
        </p:spPr>
        <p:txBody>
          <a:bodyPr>
            <a:normAutofit/>
          </a:bodyPr>
          <a:lstStyle/>
          <a:p>
            <a:pPr algn="r" rtl="1"/>
            <a:r>
              <a:rPr lang="ar-MA" sz="2400" dirty="0">
                <a:latin typeface="Book Antiqua" panose="02040602050305030304" pitchFamily="18" charset="0"/>
                <a:ea typeface="+mj-ea"/>
                <a:cs typeface="+mj-cs"/>
              </a:rPr>
              <a:t>يتضمن هذا التحليل مقارنة تدفقات الصادرات (أو الواردات) من الدولة (أ) إلى الدولة (أو المنطقة) (ب)، مقارنةً بواردات (أو صادرات) الدولة (ب) من الدولة (أ).</a:t>
            </a:r>
            <a:endParaRPr lang="fr-FR" sz="2400" dirty="0">
              <a:latin typeface="Book Antiqua" panose="02040602050305030304" pitchFamily="18" charset="0"/>
              <a:ea typeface="+mj-ea"/>
              <a:cs typeface="+mj-cs"/>
            </a:endParaRPr>
          </a:p>
          <a:p>
            <a:pPr algn="r" rtl="1"/>
            <a:r>
              <a:rPr lang="ar-MA" sz="2400" dirty="0">
                <a:latin typeface="Book Antiqua" panose="02040602050305030304" pitchFamily="18" charset="0"/>
                <a:ea typeface="+mj-ea"/>
                <a:cs typeface="+mj-cs"/>
              </a:rPr>
              <a:t>يمكن إجراء هذا التحليل على المستوى الإجمالي للتجارة في السلع و/أو الخدمات، أو حسب نوع الخدمة المقدمة و/أو حسب المنتج.</a:t>
            </a:r>
            <a:endParaRPr lang="fr-FR" sz="2400" dirty="0">
              <a:latin typeface="Book Antiqua" panose="02040602050305030304" pitchFamily="18" charset="0"/>
              <a:ea typeface="+mj-ea"/>
              <a:cs typeface="+mj-cs"/>
            </a:endParaRPr>
          </a:p>
          <a:p>
            <a:pPr algn="r" rtl="1"/>
            <a:r>
              <a:rPr lang="ar-MA" sz="2400" dirty="0">
                <a:latin typeface="Book Antiqua" panose="02040602050305030304" pitchFamily="18" charset="0"/>
                <a:ea typeface="+mj-ea"/>
                <a:cs typeface="+mj-cs"/>
              </a:rPr>
              <a:t>يُقترح استخدام تصنيف موحد (</a:t>
            </a:r>
            <a:r>
              <a:rPr lang="en-US" sz="2400" dirty="0">
                <a:latin typeface="Book Antiqua" panose="02040602050305030304" pitchFamily="18" charset="0"/>
                <a:ea typeface="+mj-ea"/>
                <a:cs typeface="+mj-cs"/>
              </a:rPr>
              <a:t>HS) </a:t>
            </a:r>
            <a:r>
              <a:rPr lang="ar-MA" sz="2400" dirty="0">
                <a:latin typeface="Book Antiqua" panose="02040602050305030304" pitchFamily="18" charset="0"/>
                <a:ea typeface="+mj-ea"/>
                <a:cs typeface="+mj-cs"/>
              </a:rPr>
              <a:t>للسلع.</a:t>
            </a:r>
            <a:endParaRPr lang="fr-FR" sz="2400" dirty="0">
              <a:latin typeface="Book Antiqua" panose="02040602050305030304" pitchFamily="18" charset="0"/>
              <a:ea typeface="+mj-ea"/>
              <a:cs typeface="+mj-cs"/>
            </a:endParaRPr>
          </a:p>
          <a:p>
            <a:pPr algn="r" rtl="1"/>
            <a:r>
              <a:rPr lang="ar-MA" sz="2400" dirty="0">
                <a:latin typeface="Book Antiqua" panose="02040602050305030304" pitchFamily="18" charset="0"/>
                <a:ea typeface="+mj-ea"/>
                <a:cs typeface="+mj-cs"/>
              </a:rPr>
              <a:t>إبراز الاختلافات في إجمالي التجارة وفصول تصنيف النظام المنسق؛</a:t>
            </a:r>
            <a:endParaRPr lang="fr-FR" sz="2400" dirty="0">
              <a:latin typeface="Book Antiqua" panose="02040602050305030304" pitchFamily="18" charset="0"/>
              <a:ea typeface="+mj-ea"/>
              <a:cs typeface="+mj-cs"/>
            </a:endParaRPr>
          </a:p>
          <a:p>
            <a:pPr algn="r" rtl="1"/>
            <a:r>
              <a:rPr lang="ar-MA" sz="2400" dirty="0">
                <a:latin typeface="Book Antiqua" panose="02040602050305030304" pitchFamily="18" charset="0"/>
                <a:ea typeface="+mj-ea"/>
                <a:cs typeface="+mj-cs"/>
              </a:rPr>
              <a:t>تحديد الفصول التي تستحق دراسة متعمقة؛</a:t>
            </a:r>
            <a:endParaRPr lang="fr-FR" sz="2400" dirty="0">
              <a:latin typeface="Book Antiqua" panose="02040602050305030304" pitchFamily="18" charset="0"/>
              <a:ea typeface="+mj-ea"/>
              <a:cs typeface="+mj-cs"/>
            </a:endParaRPr>
          </a:p>
          <a:p>
            <a:pPr algn="r" rtl="1"/>
            <a:r>
              <a:rPr lang="ar-MA" sz="2400" dirty="0">
                <a:latin typeface="Book Antiqua" panose="02040602050305030304" pitchFamily="18" charset="0"/>
                <a:ea typeface="+mj-ea"/>
                <a:cs typeface="+mj-cs"/>
              </a:rPr>
              <a:t>تحليل البيانات التفصيلية على مستوى ستة ارقام  لتصنيف النظام المنسق.</a:t>
            </a:r>
            <a:endParaRPr lang="fr-FR" dirty="0"/>
          </a:p>
          <a:p>
            <a:pPr algn="r" rtl="1"/>
            <a:endParaRPr lang="en-US" sz="2400" dirty="0">
              <a:latin typeface="Book Antiqua" panose="02040602050305030304" pitchFamily="18" charset="0"/>
              <a:ea typeface="+mj-ea"/>
              <a:cs typeface="+mj-cs"/>
            </a:endParaRPr>
          </a:p>
          <a:p>
            <a:pPr algn="r" rtl="1"/>
            <a:endParaRPr lang="en-US" sz="2400" dirty="0">
              <a:latin typeface="Book Antiqua" panose="02040602050305030304" pitchFamily="18" charset="0"/>
              <a:ea typeface="+mj-ea"/>
              <a:cs typeface="+mj-cs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38199" y="372499"/>
            <a:ext cx="10818479" cy="1453126"/>
          </a:xfrm>
        </p:spPr>
        <p:txBody>
          <a:bodyPr>
            <a:normAutofit fontScale="90000"/>
          </a:bodyPr>
          <a:lstStyle/>
          <a:p>
            <a:pPr algn="ctr"/>
            <a:r>
              <a:rPr lang="ar-MA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</a:rPr>
              <a:t>الخطوة الثانية: مقارنة البيانات</a:t>
            </a:r>
            <a:br>
              <a:rPr lang="ar-MA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</a:rPr>
            </a:br>
            <a:r>
              <a:rPr lang="ar-MA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</a:rPr>
              <a:t>حساب التباينات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</a:rPr>
            </a:b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</a:rPr>
              <a:t>Data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</a:rPr>
              <a:t>comparison</a:t>
            </a:r>
            <a:endParaRPr lang="fr-FR" dirty="0">
              <a:solidFill>
                <a:schemeClr val="accent6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41" y="3077121"/>
            <a:ext cx="1702179" cy="170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5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480" y="318276"/>
            <a:ext cx="10515600" cy="94010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</a:rPr>
              <a:t>Mirror exercise</a:t>
            </a:r>
            <a:endParaRPr lang="fr-FR" dirty="0">
              <a:solidFill>
                <a:schemeClr val="accent6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1746" y="2950668"/>
            <a:ext cx="11805239" cy="3464497"/>
          </a:xfrm>
        </p:spPr>
        <p:txBody>
          <a:bodyPr>
            <a:normAutofit/>
          </a:bodyPr>
          <a:lstStyle/>
          <a:p>
            <a:pPr algn="r" rtl="1"/>
            <a:r>
              <a:rPr lang="ar-MA" sz="4400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rPr>
              <a:t> المؤشر</a:t>
            </a:r>
            <a:r>
              <a:rPr lang="fr-FR" sz="4400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rPr>
              <a:t>1</a:t>
            </a:r>
            <a:r>
              <a:rPr lang="ar-MA" sz="4400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rPr>
              <a:t>:</a:t>
            </a:r>
            <a:r>
              <a:rPr lang="en-US" sz="2400" dirty="0"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ar-MA" sz="2400" dirty="0">
                <a:latin typeface="Book Antiqua" panose="02040602050305030304" pitchFamily="18" charset="0"/>
                <a:ea typeface="+mj-ea"/>
                <a:cs typeface="+mj-cs"/>
              </a:rPr>
              <a:t>نسبة صادرات الدولة (أ) إلى واردات الدولة (ب) من الدولة (أ)؛</a:t>
            </a:r>
          </a:p>
          <a:p>
            <a:pPr algn="r" rtl="1"/>
            <a:r>
              <a:rPr lang="ar-MA" sz="4400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rPr>
              <a:t>المؤشر</a:t>
            </a:r>
            <a:r>
              <a:rPr lang="fr-FR" sz="4400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rPr>
              <a:t>2</a:t>
            </a:r>
            <a:r>
              <a:rPr lang="ar-MA" sz="4400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rPr>
              <a:t>: </a:t>
            </a:r>
            <a:r>
              <a:rPr lang="en-US" sz="2400" b="1" u="sng" dirty="0">
                <a:solidFill>
                  <a:schemeClr val="accent1"/>
                </a:solidFill>
                <a:latin typeface="Book Antiqua" panose="02040602050305030304" pitchFamily="18" charset="0"/>
                <a:ea typeface="+mj-ea"/>
                <a:cs typeface="+mj-cs"/>
              </a:rPr>
              <a:t>: </a:t>
            </a:r>
            <a:r>
              <a:rPr lang="ar-MA" sz="2400" b="1" u="sng" dirty="0">
                <a:solidFill>
                  <a:schemeClr val="accent1"/>
                </a:solidFill>
                <a:latin typeface="Book Antiqua" panose="02040602050305030304" pitchFamily="18" charset="0"/>
                <a:ea typeface="+mj-ea"/>
                <a:cs typeface="+mj-cs"/>
              </a:rPr>
              <a:t>الفرق المطلق </a:t>
            </a:r>
            <a:r>
              <a:rPr lang="ar-MA" sz="2400" dirty="0">
                <a:latin typeface="Book Antiqua" panose="02040602050305030304" pitchFamily="18" charset="0"/>
                <a:ea typeface="+mj-ea"/>
                <a:cs typeface="+mj-cs"/>
              </a:rPr>
              <a:t>بين صادرات الدولة أ وواردات الدولة ب من الدولة أ</a:t>
            </a:r>
            <a:r>
              <a:rPr lang="en-US" sz="2400" dirty="0">
                <a:latin typeface="Book Antiqua" panose="02040602050305030304" pitchFamily="18" charset="0"/>
                <a:ea typeface="+mj-ea"/>
                <a:cs typeface="+mj-cs"/>
              </a:rPr>
              <a:t>.</a:t>
            </a:r>
          </a:p>
          <a:p>
            <a:pPr algn="r" rtl="1"/>
            <a:r>
              <a:rPr lang="ar-MA" sz="4400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rPr>
              <a:t>المؤشر</a:t>
            </a:r>
            <a:r>
              <a:rPr lang="fr-FR" sz="4400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rPr>
              <a:t>3</a:t>
            </a:r>
            <a:r>
              <a:rPr lang="ar-MA" sz="4400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rPr>
              <a:t>:</a:t>
            </a:r>
            <a:r>
              <a:rPr lang="en-US" sz="2400" dirty="0"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ar-MA" sz="2400" dirty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rPr>
              <a:t> </a:t>
            </a:r>
            <a:r>
              <a:rPr lang="ar-MA" sz="2400" dirty="0">
                <a:latin typeface="Book Antiqua" panose="02040602050305030304" pitchFamily="18" charset="0"/>
                <a:ea typeface="+mj-ea"/>
                <a:cs typeface="+mj-cs"/>
              </a:rPr>
              <a:t>الفرق المطلق بين صادرات البلد (أ) وواردات البلد (ب) من البلد (أ) مقارنة بواردات البلد (ب) (البلد المرجعي المفترض)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71" y="693290"/>
            <a:ext cx="2405743" cy="24057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9785" y="1481892"/>
            <a:ext cx="9727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MA" sz="2400" dirty="0">
                <a:latin typeface="Book Antiqua" panose="02040602050305030304" pitchFamily="18" charset="0"/>
              </a:rPr>
              <a:t>يتم استخدام ثلاثة مؤشرات رئيسية لقياس عدم التناسق بين بلدين أو منطقتين:</a:t>
            </a:r>
            <a:endParaRPr lang="en-US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3192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19F519AFC9644FB8D3D4B9DB76C27E" ma:contentTypeVersion="18" ma:contentTypeDescription="Create a new document." ma:contentTypeScope="" ma:versionID="0b957bb7963042d4a5e414c211d97b08">
  <xsd:schema xmlns:xsd="http://www.w3.org/2001/XMLSchema" xmlns:xs="http://www.w3.org/2001/XMLSchema" xmlns:p="http://schemas.microsoft.com/office/2006/metadata/properties" xmlns:ns2="cfc03cda-bc36-4859-b431-cc9043cb4594" xmlns:ns3="4774538e-7891-43b6-a84b-740af6ca28fe" xmlns:ns4="985ec44e-1bab-4c0b-9df0-6ba128686fc9" targetNamespace="http://schemas.microsoft.com/office/2006/metadata/properties" ma:root="true" ma:fieldsID="b86b21f3dfa4e337314fa6398e7dd9d8" ns2:_="" ns3:_="" ns4:_="">
    <xsd:import namespace="cfc03cda-bc36-4859-b431-cc9043cb4594"/>
    <xsd:import namespace="4774538e-7891-43b6-a84b-740af6ca28fe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03cda-bc36-4859-b431-cc9043cb45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74538e-7891-43b6-a84b-740af6ca28f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8821def-ab9c-48d5-91c1-11f7b21153fe}" ma:internalName="TaxCatchAll" ma:showField="CatchAllData" ma:web="4774538e-7891-43b6-a84b-740af6ca28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5ec44e-1bab-4c0b-9df0-6ba128686fc9" xsi:nil="true"/>
    <lcf76f155ced4ddcb4097134ff3c332f xmlns="cfc03cda-bc36-4859-b431-cc9043cb459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414068D-752A-468A-848F-94950EC98257}"/>
</file>

<file path=customXml/itemProps2.xml><?xml version="1.0" encoding="utf-8"?>
<ds:datastoreItem xmlns:ds="http://schemas.openxmlformats.org/officeDocument/2006/customXml" ds:itemID="{FBD08371-2642-437F-BC5F-4941D9B9C2C7}"/>
</file>

<file path=customXml/itemProps3.xml><?xml version="1.0" encoding="utf-8"?>
<ds:datastoreItem xmlns:ds="http://schemas.openxmlformats.org/officeDocument/2006/customXml" ds:itemID="{9BDBE088-C7FB-4750-97F8-F38D8FDA818D}"/>
</file>

<file path=docProps/app.xml><?xml version="1.0" encoding="utf-8"?>
<Properties xmlns="http://schemas.openxmlformats.org/officeDocument/2006/extended-properties" xmlns:vt="http://schemas.openxmlformats.org/officeDocument/2006/docPropsVTypes">
  <TotalTime>10044</TotalTime>
  <Words>777</Words>
  <Application>Microsoft Office PowerPoint</Application>
  <PresentationFormat>Grand écran</PresentationFormat>
  <Paragraphs>95</Paragraphs>
  <Slides>16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Arial</vt:lpstr>
      <vt:lpstr>Bahnschrift SemiBold</vt:lpstr>
      <vt:lpstr>Book Antiqua</vt:lpstr>
      <vt:lpstr>Calibri</vt:lpstr>
      <vt:lpstr>Calibri Light</vt:lpstr>
      <vt:lpstr>Thème Office</vt:lpstr>
      <vt:lpstr>Document</vt:lpstr>
      <vt:lpstr>Présentation PowerPoint</vt:lpstr>
      <vt:lpstr>General considerations</vt:lpstr>
      <vt:lpstr>اعتبارات عامة  أنظمة تقييم الجودة</vt:lpstr>
      <vt:lpstr>Quality assessment systems</vt:lpstr>
      <vt:lpstr>أهداف  :</vt:lpstr>
      <vt:lpstr>منهجية تحليل التباينات او عدم التطابق</vt:lpstr>
      <vt:lpstr>شبكة التحليل المنهجية ومصادر البيانات </vt:lpstr>
      <vt:lpstr>الخطوة الثانية: مقارنة البيانات حساب التباينات Data comparison</vt:lpstr>
      <vt:lpstr>Mirror exercise</vt:lpstr>
      <vt:lpstr>مثال : الواردات السويسرية / الصادرات المغربية(mars 2008 AVRIL 2009)  </vt:lpstr>
      <vt:lpstr>Présentation PowerPoint</vt:lpstr>
      <vt:lpstr>تجربة المغرب مع الاتحاد الأوروبي</vt:lpstr>
      <vt:lpstr>المغرب وسويسرا :</vt:lpstr>
      <vt:lpstr>النتائج: توضيح التباينات</vt:lpstr>
      <vt:lpstr>تجربة المغرب مع الولايات المتحدة الأمريكية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METHODOLOGIE D’ETUDES D’ASYMETRIES BIENS ET SERVICES</dc:title>
  <dc:creator>OULJOUR Houssein</dc:creator>
  <cp:lastModifiedBy>OULJOUR Houssein</cp:lastModifiedBy>
  <cp:revision>92</cp:revision>
  <dcterms:created xsi:type="dcterms:W3CDTF">2018-11-10T21:08:09Z</dcterms:created>
  <dcterms:modified xsi:type="dcterms:W3CDTF">2025-04-14T20:44:22Z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0x0101000719F519AFC9644FB8D3D4B9DB76C27E</vt:lpwstr>
  </property>
</Properties>
</file>